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8" r:id="rId3"/>
    <p:sldId id="277" r:id="rId4"/>
    <p:sldId id="278" r:id="rId5"/>
    <p:sldId id="279" r:id="rId6"/>
    <p:sldId id="260" r:id="rId7"/>
    <p:sldId id="270" r:id="rId8"/>
    <p:sldId id="259" r:id="rId9"/>
    <p:sldId id="261" r:id="rId10"/>
    <p:sldId id="274" r:id="rId11"/>
    <p:sldId id="281" r:id="rId12"/>
    <p:sldId id="272" r:id="rId13"/>
    <p:sldId id="276" r:id="rId14"/>
    <p:sldId id="262" r:id="rId15"/>
    <p:sldId id="265" r:id="rId16"/>
    <p:sldId id="269" r:id="rId17"/>
    <p:sldId id="275" r:id="rId18"/>
    <p:sldId id="273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B4DBFA"/>
    <a:srgbClr val="C5DDFB"/>
    <a:srgbClr val="BBD7EF"/>
    <a:srgbClr val="AED4EC"/>
    <a:srgbClr val="A3DBF7"/>
    <a:srgbClr val="A5E3F9"/>
    <a:srgbClr val="A5D9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543" autoAdjust="0"/>
  </p:normalViewPr>
  <p:slideViewPr>
    <p:cSldViewPr>
      <p:cViewPr varScale="1">
        <p:scale>
          <a:sx n="72" d="100"/>
          <a:sy n="72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6E7D7-A4D3-4C82-9ED0-9DCAFB2AE964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AE393-4753-4600-B85D-4A5AC621C3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93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данный момент</a:t>
            </a:r>
            <a:r>
              <a:rPr lang="ru-RU" baseline="0" dirty="0" smtClean="0"/>
              <a:t> </a:t>
            </a:r>
            <a:r>
              <a:rPr lang="en-US" baseline="0" dirty="0" smtClean="0"/>
              <a:t>JARUS </a:t>
            </a:r>
            <a:r>
              <a:rPr lang="ru-RU" baseline="0" dirty="0" smtClean="0"/>
              <a:t>опубликовал 11 документов (и еще 4 находятся в стадии обсуждения), содержащие инструктивные материалы по нормативно-техническому регулированию безопасной эксплуатации беспилотных авиационных систем в странах, принимающих участие в работе комитета.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AE393-4753-4600-B85D-4A5AC621C3D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001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Существующего требования к взлетному весу</a:t>
            </a:r>
            <a:r>
              <a:rPr lang="ru-RU" baseline="0" dirty="0" smtClean="0"/>
              <a:t> БПЛА, который должен не превышать 30 кг, для освобождения от прохождения процедуры сертификации и регистрации не достаточно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AE393-4753-4600-B85D-4A5AC621C3D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4797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несоответствия хотя бы одному из критериев, отмеченных зеленым цветом необходимо провести анализ конструктивных и функциональных характеристик БАС для определения возможности эксплуатации в любом заявленном классе воздушного пространства (ВП), что будет соответствовать категории С. В противном случае, БАС будет определена в категорию В и сможет эксплуатироваться в специально выделенных классах ВП.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AE393-4753-4600-B85D-4A5AC621C3D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10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Границы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гео-фенсинг</a:t>
            </a:r>
            <a:r>
              <a:rPr lang="ru-RU" baseline="0" dirty="0" smtClean="0"/>
              <a:t> могут быть установлены как для предотвращения нарушений географических ограничений полетов ДПАС, так и для предотвращения покидания ДПЛА зоны вокруг НСУ (например, высота и расстояние до оператора не более 150 м). Во втором случае, если оператор, например, движется на автомобиле, границы </a:t>
            </a:r>
            <a:r>
              <a:rPr lang="en-US" baseline="0" dirty="0" smtClean="0"/>
              <a:t>hard </a:t>
            </a:r>
            <a:r>
              <a:rPr lang="ru-RU" baseline="0" dirty="0" smtClean="0"/>
              <a:t>и </a:t>
            </a:r>
            <a:r>
              <a:rPr lang="en-US" baseline="0" dirty="0" smtClean="0"/>
              <a:t>soft </a:t>
            </a:r>
            <a:r>
              <a:rPr lang="ru-RU" baseline="0" dirty="0" smtClean="0"/>
              <a:t>будут подвижными.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AE393-4753-4600-B85D-4A5AC621C3D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29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Категория</a:t>
            </a:r>
            <a:r>
              <a:rPr lang="ru-RU" baseline="0" dirty="0" smtClean="0"/>
              <a:t> А может быть дополнительно подразделена на подкатегории. В таком случае, возможно выполнение авиационных работ для БАС категории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AE393-4753-4600-B85D-4A5AC621C3D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884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Независимо от вышеперечисленных требований БАС категории В, необходимо поставить на учет и зарегистрировать с нанесением регистрационной метки на борт БВС в соответствии с воздушным законодательством РФ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AE393-4753-4600-B85D-4A5AC621C3D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57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6988"/>
            <a:ext cx="9144000" cy="68580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25" y="958850"/>
            <a:ext cx="64738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4600" y="2444750"/>
            <a:ext cx="184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214" y="130175"/>
            <a:ext cx="7745412" cy="4191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68376" y="1085850"/>
            <a:ext cx="7824788" cy="3240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en-GB" noProof="0"/>
          </a:p>
        </p:txBody>
      </p:sp>
      <p:sp>
        <p:nvSpPr>
          <p:cNvPr id="4" name="Rectangle 57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24539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49275"/>
            <a:ext cx="914400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Рисунок 2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6900" y="142875"/>
            <a:ext cx="21971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10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79388" y="4445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68760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Особенности нормативно-технического регулирования 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Открытой (А) и Специальной (В) категорий беспилотных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авиационных систем с 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беспилотными летательными аппаратами массой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менее 30 кг для обеспечения безопасности полетов</a:t>
            </a:r>
            <a:endParaRPr lang="ru-RU" sz="240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135" y="4797152"/>
            <a:ext cx="8753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Шибаев Владимир Михайлович, к.т.н.</a:t>
            </a:r>
          </a:p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Директор Центра экспертизы и сертификации авиационной техники ФГУП «ЦАГИ»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445224"/>
            <a:ext cx="84770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Овсянников Марк Олегович</a:t>
            </a:r>
          </a:p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Инженер Центра экспертизы и сертификации авиационной техники ФГУП «ЦАГИ»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653207"/>
            <a:ext cx="82405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F497D"/>
                </a:solidFill>
                <a:latin typeface="Arial Black" pitchFamily="34" charset="0"/>
              </a:rPr>
              <a:t>IV </a:t>
            </a:r>
            <a:r>
              <a:rPr lang="ru-RU" dirty="0">
                <a:solidFill>
                  <a:srgbClr val="1F497D"/>
                </a:solidFill>
                <a:latin typeface="Arial Black" pitchFamily="34" charset="0"/>
              </a:rPr>
              <a:t>С</a:t>
            </a:r>
            <a:r>
              <a:rPr lang="ru-RU" dirty="0" smtClean="0">
                <a:solidFill>
                  <a:srgbClr val="1F497D"/>
                </a:solidFill>
                <a:latin typeface="Arial Black" pitchFamily="34" charset="0"/>
              </a:rPr>
              <a:t>ъезд </a:t>
            </a:r>
            <a:r>
              <a:rPr lang="ru-RU" dirty="0">
                <a:solidFill>
                  <a:srgbClr val="1F497D"/>
                </a:solidFill>
                <a:latin typeface="Arial Black" pitchFamily="34" charset="0"/>
              </a:rPr>
              <a:t>а</a:t>
            </a:r>
            <a:r>
              <a:rPr lang="ru-RU" dirty="0" smtClean="0">
                <a:solidFill>
                  <a:srgbClr val="1F497D"/>
                </a:solidFill>
                <a:latin typeface="Arial Black" pitchFamily="34" charset="0"/>
              </a:rPr>
              <a:t>виапроизводителей России</a:t>
            </a:r>
          </a:p>
          <a:p>
            <a:pPr algn="ctr"/>
            <a:r>
              <a:rPr lang="ru-RU" sz="16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Круглый стол «Беспилотные авиационные системы»</a:t>
            </a:r>
            <a:endParaRPr lang="ru-RU" sz="16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7358" y="6309320"/>
            <a:ext cx="2934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Казань, 10 августа 2018 </a:t>
            </a:r>
            <a:r>
              <a:rPr lang="ru-RU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г.</a:t>
            </a:r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0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384315"/>
            <a:ext cx="878497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Geo-fencing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гео-фенсинг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функция в составе программного обеспечения БАС, использующая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GPS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радиочастотную идентификацию для определения географических границ и предупреждения их нарушения беспилотным летательным аппаратом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Алгоритмы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geo-fencing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определяют «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Geofence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виртуальный барьер, который, должен состоять из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Soft Fence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Hard Fence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Hard Fence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Граница зоны, которая ни в коем случае не должна быть пересечена;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Soft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Fence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Граница зоны, внутри которой должны выполняться маневры по предотвращению пересечения границ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Hard Fence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692696"/>
            <a:ext cx="382918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896"/>
                </a:solidFill>
                <a:latin typeface="Arial Black" pitchFamily="34" charset="0"/>
              </a:rPr>
              <a:t>Geo-fencing</a:t>
            </a:r>
            <a:endParaRPr lang="ru-RU" sz="2400" b="1" dirty="0">
              <a:solidFill>
                <a:srgbClr val="00289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8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:\drone+cab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297" y="1562725"/>
            <a:ext cx="1538865" cy="1096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no-translate-detected_3446-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16" y="3770535"/>
            <a:ext cx="1268063" cy="1231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H:\268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068">
            <a:off x="6697859" y="2903559"/>
            <a:ext cx="1400756" cy="735397"/>
          </a:xfrm>
          <a:prstGeom prst="rect">
            <a:avLst/>
          </a:prstGeom>
          <a:noFill/>
          <a:scene3d>
            <a:camera prst="orthographicFront">
              <a:rot lat="20021365" lon="2026764" rev="20755222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2688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19" y="2458115"/>
            <a:ext cx="1678724" cy="881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droneshapesmall-300x1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6" y="3528792"/>
            <a:ext cx="1083246" cy="541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H:\2688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65">
            <a:off x="721983" y="2381409"/>
            <a:ext cx="1487339" cy="800366"/>
          </a:xfrm>
          <a:prstGeom prst="rect">
            <a:avLst/>
          </a:prstGeom>
          <a:noFill/>
          <a:scene3d>
            <a:camera prst="orthographicFront">
              <a:rot lat="20021365" lon="2026764" rev="20755222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" name="Управляющая кнопка: домой 12">
            <a:hlinkClick r:id="" action="ppaction://noaction" highlightClick="1"/>
          </p:cNvPr>
          <p:cNvSpPr/>
          <p:nvPr/>
        </p:nvSpPr>
        <p:spPr>
          <a:xfrm>
            <a:off x="74795" y="2145218"/>
            <a:ext cx="893509" cy="1048817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39752" y="2204864"/>
            <a:ext cx="1457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ourier New" pitchFamily="49" charset="0"/>
                <a:cs typeface="Courier New" pitchFamily="49" charset="0"/>
              </a:rPr>
              <a:t>Транспортный </a:t>
            </a:r>
          </a:p>
          <a:p>
            <a:pPr algn="ctr"/>
            <a:r>
              <a:rPr lang="ru-RU" sz="1200" b="1" dirty="0" smtClean="0">
                <a:latin typeface="Courier New" pitchFamily="49" charset="0"/>
                <a:cs typeface="Courier New" pitchFamily="49" charset="0"/>
              </a:rPr>
              <a:t>узел</a:t>
            </a:r>
            <a:endParaRPr lang="ru-RU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 rot="929961">
            <a:off x="908244" y="2803173"/>
            <a:ext cx="1291292" cy="477675"/>
          </a:xfrm>
          <a:prstGeom prst="notchedRightArrow">
            <a:avLst>
              <a:gd name="adj1" fmla="val 42312"/>
              <a:gd name="adj2" fmla="val 48670"/>
            </a:avLst>
          </a:prstGeom>
          <a:noFill/>
          <a:ln w="12700">
            <a:solidFill>
              <a:schemeClr val="tx1"/>
            </a:solidFill>
          </a:ln>
          <a:scene3d>
            <a:camera prst="orthographicFront">
              <a:rot lat="3557577" lon="452270" rev="126008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39752" y="2141627"/>
            <a:ext cx="1478614" cy="2389557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11560" y="21429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 Black" pitchFamily="34" charset="0"/>
              </a:rPr>
              <a:t>БЕСПИЛОТНАЯ ТРАНСПОРТНАЯ </a:t>
            </a:r>
            <a:r>
              <a:rPr lang="ru-RU" sz="1600" b="1" dirty="0" smtClean="0">
                <a:latin typeface="Arial Black" pitchFamily="34" charset="0"/>
              </a:rPr>
              <a:t>СИСТЕМА</a:t>
            </a:r>
            <a:endParaRPr lang="ru-RU" sz="1600" b="1" dirty="0" smtClean="0">
              <a:latin typeface="Arial Black" pitchFamily="34" charset="0"/>
            </a:endParaRPr>
          </a:p>
          <a:p>
            <a:pPr algn="ctr"/>
            <a:r>
              <a:rPr lang="ru-RU" sz="1600" b="1" dirty="0" smtClean="0">
                <a:latin typeface="Arial Black" pitchFamily="34" charset="0"/>
              </a:rPr>
              <a:t>(наземная и воздушная составляющие)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7279" y="4900821"/>
            <a:ext cx="1607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Пункт </a:t>
            </a:r>
            <a:r>
              <a:rPr lang="ru-RU" sz="1100" b="1" dirty="0">
                <a:latin typeface="Courier New" pitchFamily="49" charset="0"/>
                <a:cs typeface="Courier New" pitchFamily="49" charset="0"/>
              </a:rPr>
              <a:t>назначения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5644" y="5589240"/>
            <a:ext cx="8588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Беспилотная транспортная система, объединяющая воздушную и наземную беспилотную технику, предназначена для перевозки пассажиров/грузов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Воздушный коридор между транспортными узлами обеспечивается системой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GEO-Fence,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установленной на борту БВС, предотвращающей покидание аппаратом границ коридора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с вырезом 25"/>
          <p:cNvSpPr/>
          <p:nvPr/>
        </p:nvSpPr>
        <p:spPr>
          <a:xfrm rot="1551769">
            <a:off x="6850518" y="3385035"/>
            <a:ext cx="1156471" cy="477675"/>
          </a:xfrm>
          <a:prstGeom prst="notchedRightArrow">
            <a:avLst>
              <a:gd name="adj1" fmla="val 42312"/>
              <a:gd name="adj2" fmla="val 48670"/>
            </a:avLst>
          </a:prstGeom>
          <a:noFill/>
          <a:ln w="12700">
            <a:solidFill>
              <a:schemeClr val="tx1"/>
            </a:solidFill>
          </a:ln>
          <a:scene3d>
            <a:camera prst="orthographicFront">
              <a:rot lat="3557577" lon="452270" rev="126008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:\268_without_whee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42" y="2611554"/>
            <a:ext cx="1343350" cy="561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169162" y="2175247"/>
            <a:ext cx="1457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Транспортный </a:t>
            </a:r>
          </a:p>
          <a:p>
            <a:pPr algn="ctr"/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узел</a:t>
            </a:r>
            <a:endParaRPr lang="ru-RU" sz="1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59119" y="2149761"/>
            <a:ext cx="1663321" cy="1966563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H:\droneshapesmall-300x1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66" y="1384776"/>
            <a:ext cx="1175619" cy="58781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верх 3"/>
          <p:cNvSpPr/>
          <p:nvPr/>
        </p:nvSpPr>
        <p:spPr>
          <a:xfrm rot="3416552">
            <a:off x="1804341" y="3316077"/>
            <a:ext cx="270916" cy="751931"/>
          </a:xfrm>
          <a:prstGeom prst="up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scene3d>
            <a:camera prst="orthographicFront">
              <a:rot lat="20501269" lon="1368635" rev="5814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4183293">
            <a:off x="7127455" y="1819558"/>
            <a:ext cx="308407" cy="800411"/>
          </a:xfrm>
          <a:prstGeom prst="up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scene3d>
            <a:camera prst="orthographicFront">
              <a:rot lat="20501269" lon="1368635" rev="5814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7685514">
            <a:off x="3782523" y="4485667"/>
            <a:ext cx="336629" cy="438098"/>
          </a:xfrm>
          <a:prstGeom prst="up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scene3d>
            <a:camera prst="orthographicFront">
              <a:rot lat="20501269" lon="1368635" rev="5814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30"/>
          <p:cNvGrpSpPr/>
          <p:nvPr/>
        </p:nvGrpSpPr>
        <p:grpSpPr>
          <a:xfrm rot="577265">
            <a:off x="4276212" y="4456888"/>
            <a:ext cx="717407" cy="495655"/>
            <a:chOff x="4139952" y="4236900"/>
            <a:chExt cx="1872208" cy="936104"/>
          </a:xfrm>
        </p:grpSpPr>
        <p:sp>
          <p:nvSpPr>
            <p:cNvPr id="39" name="Овал 38"/>
            <p:cNvSpPr/>
            <p:nvPr/>
          </p:nvSpPr>
          <p:spPr>
            <a:xfrm>
              <a:off x="4572000" y="4522620"/>
              <a:ext cx="288032" cy="2273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Блок-схема: узел 4"/>
            <p:cNvSpPr/>
            <p:nvPr/>
          </p:nvSpPr>
          <p:spPr>
            <a:xfrm>
              <a:off x="5779240" y="4546076"/>
              <a:ext cx="232920" cy="218603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Блок-схема: узел 35"/>
            <p:cNvSpPr/>
            <p:nvPr/>
          </p:nvSpPr>
          <p:spPr>
            <a:xfrm>
              <a:off x="4617550" y="4535779"/>
              <a:ext cx="242482" cy="18936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21911" y="4236900"/>
              <a:ext cx="1790249" cy="9361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18561687" lon="4599256" rev="17156185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Блок-схема: узел 34"/>
            <p:cNvSpPr/>
            <p:nvPr/>
          </p:nvSpPr>
          <p:spPr>
            <a:xfrm>
              <a:off x="4139952" y="4654754"/>
              <a:ext cx="288032" cy="22738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Блок-схема: узел 33"/>
            <p:cNvSpPr/>
            <p:nvPr/>
          </p:nvSpPr>
          <p:spPr>
            <a:xfrm>
              <a:off x="5331806" y="4704952"/>
              <a:ext cx="288032" cy="22738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331806" y="4704952"/>
              <a:ext cx="288032" cy="2273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139952" y="4654754"/>
              <a:ext cx="288032" cy="2273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трелка вверх 43"/>
          <p:cNvSpPr/>
          <p:nvPr/>
        </p:nvSpPr>
        <p:spPr>
          <a:xfrm rot="2226528">
            <a:off x="5263387" y="4296624"/>
            <a:ext cx="299726" cy="502663"/>
          </a:xfrm>
          <a:prstGeom prst="up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scene3d>
            <a:camera prst="orthographicFront">
              <a:rot lat="20501269" lon="1368635" rev="5814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218359" y="4887114"/>
            <a:ext cx="1537854" cy="714976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218359" y="4944520"/>
            <a:ext cx="15841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Базирование автономной наземной техники</a:t>
            </a:r>
            <a:endParaRPr lang="ru-RU" sz="1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67933" y="4270267"/>
            <a:ext cx="1551874" cy="731912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57792" y="4308969"/>
            <a:ext cx="17603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Базирование автономной </a:t>
            </a:r>
            <a:r>
              <a:rPr lang="ru-RU" sz="1100" b="1" smtClean="0">
                <a:latin typeface="Courier New" pitchFamily="49" charset="0"/>
                <a:cs typeface="Courier New" pitchFamily="49" charset="0"/>
              </a:rPr>
              <a:t>(беспилотной)</a:t>
            </a:r>
          </a:p>
          <a:p>
            <a:pPr algn="ctr"/>
            <a:r>
              <a:rPr lang="ru-RU" sz="1100" b="1" smtClean="0">
                <a:latin typeface="Courier New" pitchFamily="49" charset="0"/>
                <a:cs typeface="Courier New" pitchFamily="49" charset="0"/>
              </a:rPr>
              <a:t>воздушной </a:t>
            </a:r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техники</a:t>
            </a:r>
            <a:endParaRPr lang="ru-RU" sz="1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4597" y="3689156"/>
            <a:ext cx="133642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Автономное (беспилотное) наземное транспортное средство с кабиной пассажира</a:t>
            </a:r>
            <a:endParaRPr lang="ru-RU" sz="1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3998170" y="2694266"/>
            <a:ext cx="939273" cy="825071"/>
          </a:xfrm>
          <a:prstGeom prst="notched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880926" y="688977"/>
            <a:ext cx="241441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Полет автономного воздушного транспортного средства с кабиной пассажира по выделенному воздушному коридору (под контролем системы 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GEO-Fence</a:t>
            </a:r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ru-RU" sz="1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454833" y="3159839"/>
            <a:ext cx="121977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Погрузка кабины пассажира на автономное воздушное транспортное средство</a:t>
            </a:r>
            <a:endParaRPr lang="ru-RU" sz="1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928663" y="1556792"/>
            <a:ext cx="134746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Courier New" pitchFamily="49" charset="0"/>
                <a:cs typeface="Courier New" pitchFamily="49" charset="0"/>
              </a:rPr>
              <a:t>Автономное (беспилотное) наземное транспортное средство с кабиной пассажира</a:t>
            </a:r>
            <a:endParaRPr lang="ru-RU" sz="1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88131" y="3131439"/>
            <a:ext cx="16896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ourier New" pitchFamily="49" charset="0"/>
                <a:cs typeface="Courier New" pitchFamily="49" charset="0"/>
              </a:rPr>
              <a:t>Погрузка кабины пассажира на автономное наземное транспортное средство</a:t>
            </a:r>
            <a:endParaRPr lang="ru-RU" sz="1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66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656457"/>
            <a:ext cx="748883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002896"/>
                </a:solidFill>
                <a:latin typeface="Arial Black" pitchFamily="34" charset="0"/>
              </a:defRPr>
            </a:lvl1pPr>
          </a:lstStyle>
          <a:p>
            <a:r>
              <a:rPr lang="ru-RU" dirty="0"/>
              <a:t>Разделение категории А на подкатегории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936797"/>
              </p:ext>
            </p:extLst>
          </p:nvPr>
        </p:nvGraphicFramePr>
        <p:xfrm>
          <a:off x="179512" y="1262009"/>
          <a:ext cx="8784975" cy="5335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3944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Подкатегория БАС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Макс.</a:t>
                      </a:r>
                      <a:r>
                        <a:rPr lang="ru-RU" sz="1050" baseline="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взлетная масса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Расстояние от людей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Макс. высота полета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Компетенции</a:t>
                      </a:r>
                      <a:r>
                        <a:rPr lang="ru-RU" sz="105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внешнего</a:t>
                      </a:r>
                      <a:r>
                        <a:rPr lang="ru-RU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пилота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Возраст </a:t>
                      </a:r>
                      <a:r>
                        <a:rPr lang="ru-RU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внешнего пилота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Geo-fencing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Тех. </a:t>
                      </a:r>
                      <a:r>
                        <a:rPr lang="ru-RU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требования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34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А1 </a:t>
                      </a:r>
                      <a:endParaRPr lang="ru-RU" sz="11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Полеты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над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людьми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 более 250 г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над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скоплениями людей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Требование отсутствует при условии выполнении полетов 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VLOS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Ознакомление с инструкцией, предоставленной изготовителем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Требование отсутствует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 является обязательным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Да </a:t>
                      </a:r>
                      <a:endParaRPr lang="ru-RU" sz="11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(см.</a:t>
                      </a:r>
                      <a:r>
                        <a:rPr lang="ru-RU" sz="1100" baseline="0" dirty="0" smtClean="0">
                          <a:effectLst/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 след. слайд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)</a:t>
                      </a:r>
                      <a:endParaRPr lang="ru-RU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927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А2 </a:t>
                      </a:r>
                      <a:endParaRPr lang="ru-RU" sz="11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Полеты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вблизи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людей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 250 г до 4 кг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над скоплениями людей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150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Подготовка и тестирование теоретических знаний в режиме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онлайн по эксплуатации БАС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лет и старше либо в сопровождении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лиц, прошедших подготовку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31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А3 </a:t>
                      </a:r>
                      <a:endParaRPr lang="ru-RU" sz="11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Полеты вдали от людей</a:t>
                      </a:r>
                    </a:p>
                  </a:txBody>
                  <a:tcPr marL="51998" marR="519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 250 г до 25 кг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 угрозы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для третьих лиц, полеты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безопасном расстоянии от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густонаселен-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ных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районов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Подготовка и тестирование теоретических знаний в режиме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онлайн по эксплуатации БАС и координации с наблюдателями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998" marR="5199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15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764704"/>
            <a:ext cx="748883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002896"/>
                </a:solidFill>
                <a:latin typeface="Arial Black" pitchFamily="34" charset="0"/>
              </a:defRPr>
            </a:lvl1pPr>
          </a:lstStyle>
          <a:p>
            <a:r>
              <a:rPr lang="ru-RU" sz="2000" dirty="0" smtClean="0"/>
              <a:t>Технические требования для эксплуатации БАС подкатегории А1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0062" y="1556792"/>
            <a:ext cx="8712968" cy="477053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361950"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БАС, соответствующие условиям эксплуатации подкатегории А1 должны: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иметь максимальный взлетный вес, включая полезную нагрузку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 более, чем 250 г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развивать максимальную скорость относительно земли не более, чем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68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км/ч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(19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иметь безопасную конструкцию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например, не иметь в составе незащищенных быстровращающихся частей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быть безопасно управляемыми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иметь электрическое питание с номинальным напряжением, не превышающим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постоянного тока или эквивалентного переменного тока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аспространяться (продаваться) в сопровождении четких инструкций по эксплуатации, а также предупреждений относительно рисков, связанных с эксплуатацией БАС, с учетом возраста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эксплуатанта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 внешнего пилота;</a:t>
            </a:r>
          </a:p>
          <a:p>
            <a:pPr indent="361950" algn="just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сопровождаться необходимой информацией в соответствии с требованиями безопасности полетов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защиты прав и информации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страхования ответственности, а также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ознакомительной информацией в печатном или электронном виде.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3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37" y="796642"/>
            <a:ext cx="774035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2896"/>
                </a:solidFill>
                <a:latin typeface="Arial Black" pitchFamily="34" charset="0"/>
              </a:defRPr>
            </a:lvl1pPr>
          </a:lstStyle>
          <a:p>
            <a:r>
              <a:rPr lang="ru-RU" dirty="0" smtClean="0"/>
              <a:t>Условия эксплуатации БАС </a:t>
            </a:r>
            <a:r>
              <a:rPr lang="ru-RU" dirty="0"/>
              <a:t>категории 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2776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одобрение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типовой конструкции или единичного экземпляра БАС;</a:t>
            </a:r>
          </a:p>
          <a:p>
            <a:pPr indent="2635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подтверждение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соответствия минимальному объему требований, сформированному на базе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Норм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летной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годности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см. след. слайд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2635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регулярное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выполнение процедур поддержания летной годности;</a:t>
            </a:r>
          </a:p>
          <a:p>
            <a:pPr indent="2635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конструкция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функциональные свойства БАС должны обеспечивать выполнение авиационных работ в одобренном эксплуатационном объеме воздушного пространства:</a:t>
            </a:r>
          </a:p>
          <a:p>
            <a:pPr lvl="0" indent="2635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безопасного выполнения полета вне пределов прямой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видимости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BVLOS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том числе в режиме автоматического пилотирования;</a:t>
            </a:r>
          </a:p>
          <a:p>
            <a:pPr lvl="0" indent="2635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надежное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функционирование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канала управления и передачи данных (С2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4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0120" y="797803"/>
            <a:ext cx="81724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2896"/>
                </a:solidFill>
                <a:latin typeface="Arial Black" pitchFamily="34" charset="0"/>
              </a:defRPr>
            </a:lvl1pPr>
          </a:lstStyle>
          <a:p>
            <a:r>
              <a:rPr lang="ru-RU" sz="2400" dirty="0"/>
              <a:t>Минимальный объем требований к БАС категории 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37732"/>
            <a:ext cx="864096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50000"/>
              </a:lnSpc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БАС.333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Область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полетных режимов; </a:t>
            </a:r>
          </a:p>
          <a:p>
            <a:pPr marL="285750" indent="-285750" algn="just">
              <a:lnSpc>
                <a:spcPct val="250000"/>
              </a:lnSpc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БАС.1309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Оборудование, системы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установки;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250000"/>
              </a:lnSpc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БАС.1329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Система автоматического управления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полетом; </a:t>
            </a:r>
          </a:p>
          <a:p>
            <a:pPr marL="285750" lvl="0" indent="-285750" algn="just">
              <a:lnSpc>
                <a:spcPct val="250000"/>
              </a:lnSpc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БАС.1412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аварийного спасения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250000"/>
              </a:lnSpc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БАС.1585 Правила эксплуатации (эксплуатационные процедуры)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6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24744"/>
            <a:ext cx="7848872" cy="5538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3525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обеспечение связи с диспетчерской службой УВД в соответствии с ФП ИВП РФ.</a:t>
            </a:r>
          </a:p>
          <a:p>
            <a:pPr indent="263525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эксплуатанта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членов внешнего экипажа с выдачей соответствующих документов, подтверждающих квалификацию;</a:t>
            </a:r>
          </a:p>
          <a:p>
            <a:pPr indent="263525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подготовка наземного экипажа в соответствии с инструкцией по эксплуатации БАС;</a:t>
            </a:r>
          </a:p>
          <a:p>
            <a:pPr indent="263525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обязательное страхование ответственности в случае нанесения ущерба третьим лицам в процессе выполнения полетной операции;</a:t>
            </a:r>
          </a:p>
          <a:p>
            <a:pPr indent="263525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лицензия разработчика и производителя БАС.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724634"/>
            <a:ext cx="774035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2896"/>
                </a:solidFill>
                <a:latin typeface="Arial Black" pitchFamily="34" charset="0"/>
              </a:defRPr>
            </a:lvl1pPr>
          </a:lstStyle>
          <a:p>
            <a:r>
              <a:rPr lang="ru-RU" dirty="0" smtClean="0"/>
              <a:t>Условия эксплуатации БАС </a:t>
            </a:r>
            <a:r>
              <a:rPr lang="ru-RU" dirty="0"/>
              <a:t>категории В</a:t>
            </a:r>
          </a:p>
        </p:txBody>
      </p:sp>
    </p:spTree>
    <p:extLst>
      <p:ext uri="{BB962C8B-B14F-4D97-AF65-F5344CB8AC3E}">
        <p14:creationId xmlns:p14="http://schemas.microsoft.com/office/powerpoint/2010/main" xmlns="" val="32164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9948252"/>
              </p:ext>
            </p:extLst>
          </p:nvPr>
        </p:nvGraphicFramePr>
        <p:xfrm>
          <a:off x="179512" y="1772816"/>
          <a:ext cx="8712968" cy="493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7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5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1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19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002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Категория летной годности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Открытая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Специальная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Сертифицируемая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1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Сертификат Типа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519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Государственные требования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Возможно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3890863"/>
                  </a:ext>
                </a:extLst>
              </a:tr>
              <a:tr h="84519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Сертификат летной годности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5191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Нормы проектирования (авиапромышленность)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Возможно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Возможно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6255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Проведение  работ за оплату  или  прокат  (исключая транспортирование людей)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Возможно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7624" y="692696"/>
            <a:ext cx="763284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896"/>
                </a:solidFill>
                <a:latin typeface="Arial Black" pitchFamily="34" charset="0"/>
              </a:rPr>
              <a:t>Нормативно-техническое регулирование БАС различных категорий</a:t>
            </a:r>
          </a:p>
        </p:txBody>
      </p:sp>
    </p:spTree>
    <p:extLst>
      <p:ext uri="{BB962C8B-B14F-4D97-AF65-F5344CB8AC3E}">
        <p14:creationId xmlns:p14="http://schemas.microsoft.com/office/powerpoint/2010/main" xmlns="" val="41424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807095"/>
            <a:ext cx="32403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2896"/>
                </a:solidFill>
                <a:latin typeface="Arial Black" pitchFamily="34" charset="0"/>
              </a:defRPr>
            </a:lvl1pPr>
          </a:lstStyle>
          <a:p>
            <a:r>
              <a:rPr lang="ru-RU" sz="2400" dirty="0"/>
              <a:t>Выводы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и внести следующие изменения в существующие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гармонизированные с международными стандартами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JARUS,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устанавливающие требования к порядку допуска БАС (в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том числе с БПЛА взлетной массой 30 кг и менее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к эксплуатации: </a:t>
            </a:r>
          </a:p>
          <a:p>
            <a:pPr indent="3603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Нормы летной годности БАС;</a:t>
            </a:r>
          </a:p>
          <a:p>
            <a:pPr indent="3603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внешнего экипажа;</a:t>
            </a:r>
          </a:p>
          <a:p>
            <a:pPr indent="3603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сертификации БАС;</a:t>
            </a:r>
          </a:p>
          <a:p>
            <a:pPr indent="3603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сертификации разработчика, производителя и технической поддержки БАС;</a:t>
            </a:r>
          </a:p>
          <a:p>
            <a:pPr indent="3603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гос. регистрации БАС и постановки на гос. учет;</a:t>
            </a:r>
          </a:p>
          <a:p>
            <a:pPr indent="3603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Национальные стандарты, содержащие технические требования к БАС и компонентам.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5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600919"/>
            <a:ext cx="878497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Разработаны проекты первоочередных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национальных стандартов в авиастроении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учетом гармонизации их с общепринятыми международными стандартами, правилами и требованиями на разработку, производство, ремонт, испытания и послепродажное обслуживание авиационной техники (ГОСТ Р) :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«Беспилотные авиационные системы. Классификация и категоризация»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«Беспилотные авиационные системы. Компоненты беспилотных авиационных систем: спецификация и общие технические требования»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«Беспилотные авиационные системы. Функциональные свойства наземной станции управления»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«Беспилотные авиационные системы. Порядок разработки»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560" y="692696"/>
            <a:ext cx="86820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2896"/>
                </a:solidFill>
                <a:latin typeface="Arial Black" pitchFamily="34" charset="0"/>
              </a:rPr>
              <a:t>Разработка национальных стандартов</a:t>
            </a:r>
            <a:endParaRPr lang="ru-RU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5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1465485" y="780257"/>
            <a:ext cx="53387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003399"/>
                </a:solidFill>
                <a:latin typeface="Arial Black" panose="020B0A04020102020204" pitchFamily="34" charset="0"/>
              </a:rPr>
              <a:t>Безопасность полетов БАС </a:t>
            </a:r>
          </a:p>
        </p:txBody>
      </p:sp>
      <p:pic>
        <p:nvPicPr>
          <p:cNvPr id="15363" name="Рисунок 19" descr="JARUS-01+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3" y="1268760"/>
            <a:ext cx="8929687" cy="551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85888" y="2228825"/>
            <a:ext cx="6191250" cy="300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</a:rPr>
              <a:t>JARUS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endParaRPr lang="en-US" sz="28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GB" sz="2000" i="1" dirty="0">
                <a:solidFill>
                  <a:schemeClr val="tx2"/>
                </a:solidFill>
              </a:rPr>
              <a:t>Joint Authorities for Rulemaking </a:t>
            </a:r>
          </a:p>
          <a:p>
            <a:pPr algn="ctr">
              <a:defRPr/>
            </a:pPr>
            <a:r>
              <a:rPr lang="en-GB" sz="2000" i="1" dirty="0">
                <a:solidFill>
                  <a:schemeClr val="tx2"/>
                </a:solidFill>
              </a:rPr>
              <a:t>on Unmanned Systems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</a:rPr>
              <a:t>Объединенный комитет авиационных властей 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52 страны</a:t>
            </a:r>
            <a:endParaRPr lang="ru-RU" sz="2000" b="1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Работает под руководством </a:t>
            </a:r>
            <a:r>
              <a:rPr lang="en-US" sz="2000" dirty="0" smtClean="0">
                <a:solidFill>
                  <a:schemeClr val="tx1"/>
                </a:solidFill>
              </a:rPr>
              <a:t>EASA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Страницы из JARUS_CS-LURS_V.1.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052736"/>
            <a:ext cx="2646362" cy="1728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030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692696"/>
            <a:ext cx="691276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23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052736"/>
            <a:ext cx="885698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82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5006308"/>
              </p:ext>
            </p:extLst>
          </p:nvPr>
        </p:nvGraphicFramePr>
        <p:xfrm>
          <a:off x="179512" y="1268760"/>
          <a:ext cx="8784976" cy="5470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Описание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Дата публикации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JAR doc </a:t>
                      </a: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S-LURS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Нормы летной годности БАС с легкими БПЛА вертолетного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типа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30/10/2013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JAR doc </a:t>
                      </a: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RPAS C2 Link RCP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Требования</a:t>
                      </a:r>
                      <a:r>
                        <a:rPr lang="ru-RU" sz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характеристикам связи по каналу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С2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10/10/2014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JAR doc </a:t>
                      </a: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FCL Recommendations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Рекомендации по лицензированию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подготовке</a:t>
                      </a:r>
                      <a:r>
                        <a:rPr lang="ru-RU" sz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персонала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 эксплуатации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ДПАС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09/09/2015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JAR doc </a:t>
                      </a: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AMC RPAS 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1309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Методы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оценки соответствия требованиям пункта 1309 Норм летной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годности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01/11/2015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JAR doc</a:t>
                      </a: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 05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CS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LUAS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Норм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летной годности БАС с легкими БПЛА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самолетного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23/12/2016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JAR doc </a:t>
                      </a: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SORA (</a:t>
                      </a: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комплект</a:t>
                      </a: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Оценка рисков эксплуатации БАС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28/07/2017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2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JAR doc </a:t>
                      </a: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CPDLC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Рекомендации по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линии связи между пилотом и диспетчером, а также к службам поддержки воздушного движения для использования при эксплуатации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ДПАС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20/06/2016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JAR doc </a:t>
                      </a: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FCL GM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Инструктивный материал к «Рекомендациям по лицензированию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 подготовке внешнего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экипажа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11/04/2017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JAR doc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OPS Cat A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Рекомендуемые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требования для разработки и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эксплуатации,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 также технической поддержки и предоставления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услуг БАС категории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 и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В.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20/07/2018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0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JAR doc G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JARUS GLOSSARY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Словарь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использующихся в публикациях 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JARUS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терминов и аббревиатур. 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20/07/2018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996" marR="40996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84444" y="618647"/>
            <a:ext cx="8028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896"/>
                </a:solidFill>
                <a:latin typeface="Arial Black" pitchFamily="34" charset="0"/>
              </a:rPr>
              <a:t>Публикации </a:t>
            </a:r>
            <a:r>
              <a:rPr lang="en-US" sz="1600" b="1" dirty="0">
                <a:solidFill>
                  <a:srgbClr val="002896"/>
                </a:solidFill>
                <a:latin typeface="Arial Black" pitchFamily="34" charset="0"/>
              </a:rPr>
              <a:t>JARUS</a:t>
            </a:r>
            <a:r>
              <a:rPr lang="ru-RU" sz="1600" b="1" dirty="0">
                <a:solidFill>
                  <a:srgbClr val="002896"/>
                </a:solidFill>
                <a:latin typeface="Arial Black" pitchFamily="34" charset="0"/>
              </a:rPr>
              <a:t> (разработаны с учетом предложений со стороны представителей РФ)</a:t>
            </a:r>
          </a:p>
        </p:txBody>
      </p:sp>
    </p:spTree>
    <p:extLst>
      <p:ext uri="{BB962C8B-B14F-4D97-AF65-F5344CB8AC3E}">
        <p14:creationId xmlns:p14="http://schemas.microsoft.com/office/powerpoint/2010/main" xmlns="" val="20589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848906"/>
            <a:ext cx="784887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896"/>
                </a:solidFill>
                <a:latin typeface="Arial Black" pitchFamily="34" charset="0"/>
              </a:rPr>
              <a:t>Нормативно-правовое регулирование БАС с БПЛА массой 30 кг и менее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48" y="2204864"/>
            <a:ext cx="8965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соответствии с рекомендациями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JARUS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также практикой нормативного регулирования в странах-членах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ICAO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БАС с БПЛА с взлетным весом 30 кг и менее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могут быть отнесены к категории БАС, подлежащих обязательной процедуре регистрации и сертификации.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БАС\Статьи\Труды ЦАГИ 2018\Сборник 2774 2018\рисунки к статье 1\Рисунок 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05" r="-1700"/>
          <a:stretch/>
        </p:blipFill>
        <p:spPr bwMode="auto">
          <a:xfrm>
            <a:off x="323528" y="1402672"/>
            <a:ext cx="8787921" cy="526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735087"/>
            <a:ext cx="727280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002896"/>
                </a:solidFill>
                <a:latin typeface="Arial Black" pitchFamily="34" charset="0"/>
              </a:defRPr>
            </a:lvl1pPr>
          </a:lstStyle>
          <a:p>
            <a:r>
              <a:rPr lang="ru-RU" dirty="0"/>
              <a:t>Критерии отнесения БАС к категориям</a:t>
            </a:r>
          </a:p>
        </p:txBody>
      </p:sp>
    </p:spTree>
    <p:extLst>
      <p:ext uri="{BB962C8B-B14F-4D97-AF65-F5344CB8AC3E}">
        <p14:creationId xmlns:p14="http://schemas.microsoft.com/office/powerpoint/2010/main" xmlns="" val="9107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052" y="1025831"/>
            <a:ext cx="890194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полета на высоте не более 150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  и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расстоянии не менее, чем 150 м от людей и строений;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2635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полета в светлое время суток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2635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визуальный контакт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БВС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VLOS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использования оптических приборов за исключением средств, корректирующих зрение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очки, линзы);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2635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запрет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автономные полеты,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сброс объектов, распыление продуктов,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перевозку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опасных товаров и коммерческие воздушные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перевозки;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2635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постановка БАС на учет и нанесение регистрационной метки на борт БВС в соответствии с воздушным законодательством РФ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2635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эксплуатанта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внешнего пилота с инструкцией по эксплуатации БВС и с правилами выполнения полетов БАС категории 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635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технологии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geo-fencing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избежание нарушения БПЛА географических ограничений, определенных внутри воздушного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пространства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5" y="620688"/>
            <a:ext cx="806489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002896"/>
                </a:solidFill>
                <a:latin typeface="Arial Black" pitchFamily="34" charset="0"/>
              </a:defRPr>
            </a:lvl1pPr>
          </a:lstStyle>
          <a:p>
            <a:r>
              <a:rPr lang="ru-RU" sz="2000" dirty="0" smtClean="0"/>
              <a:t>Условия эксплуатации БАС </a:t>
            </a:r>
            <a:r>
              <a:rPr lang="ru-RU" sz="2000" dirty="0"/>
              <a:t>категории А</a:t>
            </a:r>
          </a:p>
        </p:txBody>
      </p:sp>
    </p:spTree>
    <p:extLst>
      <p:ext uri="{BB962C8B-B14F-4D97-AF65-F5344CB8AC3E}">
        <p14:creationId xmlns:p14="http://schemas.microsoft.com/office/powerpoint/2010/main" xmlns="" val="37414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1094</TotalTime>
  <Words>1553</Words>
  <Application>Microsoft Office PowerPoint</Application>
  <PresentationFormat>Экран (4:3)</PresentationFormat>
  <Paragraphs>209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Mark</dc:creator>
  <cp:lastModifiedBy>Пользователь Windows</cp:lastModifiedBy>
  <cp:revision>263</cp:revision>
  <cp:lastPrinted>2018-08-03T12:19:43Z</cp:lastPrinted>
  <dcterms:created xsi:type="dcterms:W3CDTF">2018-07-25T07:34:29Z</dcterms:created>
  <dcterms:modified xsi:type="dcterms:W3CDTF">2018-08-07T16:27:08Z</dcterms:modified>
</cp:coreProperties>
</file>